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charts/colors8.xml" ContentType="application/vnd.ms-office.chartcolorstyle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olors6.xml" ContentType="application/vnd.ms-office.chartcolor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charts/style10.xml" ContentType="application/vnd.ms-office.chartstyle+xml"/>
  <Override PartName="/ppt/charts/colors4.xml" ContentType="application/vnd.ms-office.chartcolorstyle+xml"/>
  <Override PartName="/ppt/charts/colors5.xml" ContentType="application/vnd.ms-office.chartcolor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charts/colors3.xml" ContentType="application/vnd.ms-office.chartcolorstyl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olors10.xml" ContentType="application/vnd.ms-office.chartcolorstyle+xml"/>
  <Override PartName="/ppt/charts/style9.xml" ContentType="application/vnd.ms-office.chartstyle+xml"/>
  <Override PartName="/ppt/charts/style7.xml" ContentType="application/vnd.ms-office.chartstyle+xml"/>
  <Override PartName="/ppt/charts/style8.xml" ContentType="application/vnd.ms-office.chartstyl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5.xml" ContentType="application/vnd.ms-office.chartstyle+xml"/>
  <Override PartName="/ppt/charts/style6.xml" ContentType="application/vnd.ms-office.chartstyl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4.xml" ContentType="application/vnd.ms-office.chartstyle+xml"/>
  <Override PartName="/ppt/charts/style3.xml" ContentType="application/vnd.ms-office.chartstyl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charts/colors9.xml" ContentType="application/vnd.ms-office.chartcolorstyle+xml"/>
  <Override PartName="/ppt/charts/style1.xml" ContentType="application/vnd.ms-office.chart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charts/colors7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FF00FF"/>
    <a:srgbClr val="66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298" y="1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10.xml"/><Relationship Id="rId2" Type="http://schemas.microsoft.com/office/2011/relationships/chartColorStyle" Target="colors10.xml"/><Relationship Id="rId1" Type="http://schemas.openxmlformats.org/officeDocument/2006/relationships/package" Target="../embeddings/_____Microsoft_Office_Excel10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dirty="0">
                <a:solidFill>
                  <a:schemeClr val="tx1"/>
                </a:solidFill>
              </a:rPr>
              <a:t>Уровень освоения программы </a:t>
            </a:r>
            <a:r>
              <a:rPr lang="ru-RU" b="1" dirty="0" smtClean="0">
                <a:solidFill>
                  <a:schemeClr val="tx1"/>
                </a:solidFill>
              </a:rPr>
              <a:t>(15чел</a:t>
            </a:r>
            <a:r>
              <a:rPr lang="ru-RU" b="1" dirty="0">
                <a:solidFill>
                  <a:schemeClr val="tx1"/>
                </a:solidFill>
              </a:rPr>
              <a:t>./%)</a:t>
            </a:r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Уровень освоения программы (чел./%)</c:v>
                </c:pt>
              </c:strCache>
            </c:strRef>
          </c:tx>
          <c:dPt>
            <c:idx val="0"/>
            <c:spPr>
              <a:solidFill>
                <a:schemeClr val="accent2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8F5F-4C83-84B1-9D1EF0377EA8}"/>
              </c:ext>
            </c:extLst>
          </c:dPt>
          <c:dPt>
            <c:idx val="1"/>
            <c:spPr>
              <a:solidFill>
                <a:srgbClr val="7030A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F5F-4C83-84B1-9D1EF0377EA8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67B-4319-9040-05D8EB22845E}"/>
              </c:ext>
            </c:extLst>
          </c:dPt>
          <c:dLbls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Лист1!$A$2:$A$4</c:f>
              <c:strCache>
                <c:ptCount val="3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0.8</c:v>
                </c:pt>
                <c:pt idx="1">
                  <c:v>0.2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F5F-4C83-84B1-9D1EF0377EA8}"/>
            </c:ext>
          </c:extLst>
        </c:ser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8648420339963643"/>
          <c:y val="0.41785974442732815"/>
          <c:w val="0.17165675899373117"/>
          <c:h val="0.2426257698282684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dirty="0">
                <a:solidFill>
                  <a:schemeClr val="tx1"/>
                </a:solidFill>
              </a:rPr>
              <a:t>Уровень освоения программы (чел./%)</a:t>
            </a:r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343190329966805"/>
          <c:y val="0.18226515420448641"/>
          <c:w val="0.67377548335117443"/>
          <c:h val="0.703474852547964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Уровень освоения программы (чел./%)</c:v>
                </c:pt>
              </c:strCache>
            </c:strRef>
          </c:tx>
          <c:dPt>
            <c:idx val="0"/>
            <c:spPr>
              <a:solidFill>
                <a:srgbClr val="FF00FF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4F6-4C09-8275-EED10B693387}"/>
              </c:ext>
            </c:extLst>
          </c:dPt>
          <c:dPt>
            <c:idx val="1"/>
            <c:spPr>
              <a:solidFill>
                <a:srgbClr val="66FFFF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4F6-4C09-8275-EED10B693387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94F6-4C09-8275-EED10B693387}"/>
              </c:ext>
            </c:extLst>
          </c:dPt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baseline="0" dirty="0" smtClean="0"/>
                      <a:t>средний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12,5%</a:t>
                    </a:r>
                  </a:p>
                </c:rich>
              </c:tx>
              <c:dLblPos val="outEnd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4F6-4C09-8275-EED10B693387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baseline="0" dirty="0" smtClean="0"/>
                      <a:t>низкий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12,5%</a:t>
                    </a:r>
                  </a:p>
                </c:rich>
              </c:tx>
              <c:dLblPos val="outEnd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94F6-4C09-8275-EED10B693387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Лист1!$A$2:$A$4</c:f>
              <c:strCache>
                <c:ptCount val="3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 formatCode="0%">
                  <c:v>0.75000000000000044</c:v>
                </c:pt>
                <c:pt idx="1">
                  <c:v>0.125</c:v>
                </c:pt>
                <c:pt idx="2">
                  <c:v>0.125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4F6-4C09-8275-EED10B693387}"/>
            </c:ext>
          </c:extLst>
        </c:ser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9243102893431561"/>
          <c:y val="0.26275420752605178"/>
          <c:w val="0.18061644686629189"/>
          <c:h val="0.33224230226011708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dirty="0">
                <a:solidFill>
                  <a:schemeClr val="tx1"/>
                </a:solidFill>
              </a:rPr>
              <a:t>Уровень освоения программы </a:t>
            </a:r>
            <a:r>
              <a:rPr lang="ru-RU" b="1" dirty="0" smtClean="0">
                <a:solidFill>
                  <a:schemeClr val="tx1"/>
                </a:solidFill>
              </a:rPr>
              <a:t>(16чел</a:t>
            </a:r>
            <a:r>
              <a:rPr lang="ru-RU" b="1" dirty="0">
                <a:solidFill>
                  <a:schemeClr val="tx1"/>
                </a:solidFill>
              </a:rPr>
              <a:t>./%)</a:t>
            </a:r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Уровень освоения программы (чел./%)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386-4FB8-8C49-7F9AEE6A7B88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E386-4FB8-8C49-7F9AEE6A7B88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386-4FB8-8C49-7F9AEE6A7B88}"/>
              </c:ext>
            </c:extLst>
          </c:dPt>
          <c:dLbls>
            <c:dLbl>
              <c:idx val="0"/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b="1" baseline="0" dirty="0" smtClean="0">
                        <a:solidFill>
                          <a:schemeClr val="tx1"/>
                        </a:solidFill>
                      </a:rPr>
                      <a:t>Средний</a:t>
                    </a:r>
                  </a:p>
                  <a:p>
                    <a:r>
                      <a:rPr lang="ru-RU" b="1" baseline="0" dirty="0" smtClean="0">
                        <a:solidFill>
                          <a:schemeClr val="tx1"/>
                        </a:solidFill>
                      </a:rPr>
                      <a:t>0%</a:t>
                    </a:r>
                    <a:endParaRPr lang="ru-RU" b="1" baseline="0" dirty="0">
                      <a:solidFill>
                        <a:schemeClr val="tx1"/>
                      </a:solidFill>
                    </a:endParaRPr>
                  </a:p>
                </c:rich>
              </c:tx>
              <c:dLblPos val="outEnd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E386-4FB8-8C49-7F9AEE6A7B88}"/>
                </c:ext>
              </c:extLst>
            </c:dLbl>
            <c:dLbl>
              <c:idx val="2"/>
              <c:layout>
                <c:manualLayout>
                  <c:x val="0.13721285046963386"/>
                  <c:y val="0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  <c:ext xmlns:c16="http://schemas.microsoft.com/office/drawing/2014/chart" uri="{C3380CC4-5D6E-409C-BE32-E72D297353CC}">
                  <c16:uniqueId val="{00000001-E386-4FB8-8C49-7F9AEE6A7B88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Лист1!$A$2:$A$4</c:f>
              <c:strCache>
                <c:ptCount val="3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1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386-4FB8-8C49-7F9AEE6A7B88}"/>
            </c:ext>
          </c:extLst>
        </c:ser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826301110436279"/>
          <c:y val="0.40407258559165954"/>
          <c:w val="0.17081552897560337"/>
          <c:h val="0.24607255953718571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b="1" baseline="0" dirty="0">
                <a:solidFill>
                  <a:schemeClr val="tx1"/>
                </a:solidFill>
              </a:rPr>
              <a:t>Уровень освоения программы </a:t>
            </a:r>
            <a:r>
              <a:rPr lang="ru-RU" b="1" baseline="0" dirty="0" smtClean="0">
                <a:solidFill>
                  <a:schemeClr val="tx1"/>
                </a:solidFill>
              </a:rPr>
              <a:t>(15чел</a:t>
            </a:r>
            <a:r>
              <a:rPr lang="ru-RU" b="1" baseline="0" dirty="0">
                <a:solidFill>
                  <a:schemeClr val="tx1"/>
                </a:solidFill>
              </a:rPr>
              <a:t>./%)</a:t>
            </a:r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9010436064924833E-2"/>
          <c:y val="0.17881836449556929"/>
          <c:w val="0.6727846652062216"/>
          <c:h val="0.703474852547964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Уровень освоения программы (чел./%)</c:v>
                </c:pt>
              </c:strCache>
            </c:strRef>
          </c:tx>
          <c:dPt>
            <c:idx val="0"/>
            <c:spPr>
              <a:solidFill>
                <a:srgbClr val="00B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958E-42AC-AEFB-76EB8C2F169F}"/>
              </c:ext>
            </c:extLst>
          </c:dPt>
          <c:dPt>
            <c:idx val="1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58E-42AC-AEFB-76EB8C2F169F}"/>
              </c:ext>
            </c:extLst>
          </c:dPt>
          <c:dPt>
            <c:idx val="2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58E-42AC-AEFB-76EB8C2F169F}"/>
              </c:ext>
            </c:extLst>
          </c:dPt>
          <c:dLbls>
            <c:dLbl>
              <c:idx val="0"/>
              <c:layout>
                <c:manualLayout>
                  <c:x val="2.9547555957622911E-2"/>
                  <c:y val="-4.1361476507007028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58E-42AC-AEFB-76EB8C2F169F}"/>
                </c:ext>
              </c:extLst>
            </c:dLbl>
            <c:dLbl>
              <c:idx val="2"/>
              <c:layout>
                <c:manualLayout>
                  <c:x val="3.2009852287424867E-2"/>
                  <c:y val="-0.1068504809764349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58E-42AC-AEFB-76EB8C2F169F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Лист1!$A$2:$A$4</c:f>
              <c:strCache>
                <c:ptCount val="3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0.33000000000000035</c:v>
                </c:pt>
                <c:pt idx="1">
                  <c:v>0.26</c:v>
                </c:pt>
                <c:pt idx="2">
                  <c:v>0.4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58E-42AC-AEFB-76EB8C2F169F}"/>
            </c:ext>
          </c:extLst>
        </c:ser>
      </c:pie3DChart>
      <c:spPr>
        <a:noFill/>
        <a:ln>
          <a:noFill/>
        </a:ln>
        <a:effectLst/>
      </c:spPr>
    </c:plotArea>
    <c:legend>
      <c:legendPos val="r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dirty="0">
                <a:solidFill>
                  <a:schemeClr val="tx1"/>
                </a:solidFill>
              </a:rPr>
              <a:t>Уровень освоения программы </a:t>
            </a:r>
            <a:r>
              <a:rPr lang="ru-RU" b="1" dirty="0" smtClean="0">
                <a:solidFill>
                  <a:schemeClr val="tx1"/>
                </a:solidFill>
              </a:rPr>
              <a:t>(16чел</a:t>
            </a:r>
            <a:r>
              <a:rPr lang="ru-RU" b="1" dirty="0">
                <a:solidFill>
                  <a:schemeClr val="tx1"/>
                </a:solidFill>
              </a:rPr>
              <a:t>./%)</a:t>
            </a:r>
          </a:p>
        </c:rich>
      </c:tx>
      <c:layout>
        <c:manualLayout>
          <c:xMode val="edge"/>
          <c:yMode val="edge"/>
          <c:x val="0.19661876050029442"/>
          <c:y val="0"/>
        </c:manualLayout>
      </c:layout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90873801992133E-2"/>
          <c:y val="0.32809665558265944"/>
          <c:w val="0.67040940826379436"/>
          <c:h val="0.6349225476498322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Уровень освоения программы (чел./%)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949-4324-B28B-9219DE9B9522}"/>
              </c:ext>
            </c:extLst>
          </c:dPt>
          <c:dPt>
            <c:idx val="1"/>
            <c:spPr>
              <a:solidFill>
                <a:schemeClr val="accent1">
                  <a:lumMod val="40000"/>
                  <a:lumOff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BD0-4C44-8422-7D3376117420}"/>
              </c:ext>
            </c:extLst>
          </c:dPt>
          <c:dPt>
            <c:idx val="2"/>
            <c:spPr>
              <a:solidFill>
                <a:srgbClr val="00206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BBD0-4C44-8422-7D3376117420}"/>
              </c:ext>
            </c:extLst>
          </c:dPt>
          <c:dLbls>
            <c:dLbl>
              <c:idx val="1"/>
              <c:layout>
                <c:manualLayout>
                  <c:x val="4.900458945344072E-3"/>
                  <c:y val="-6.8935794178345083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BD0-4C44-8422-7D3376117420}"/>
                </c:ext>
              </c:extLst>
            </c:dLbl>
            <c:dLbl>
              <c:idx val="2"/>
              <c:layout>
                <c:manualLayout>
                  <c:x val="7.5957113652832961E-2"/>
                  <c:y val="-4.1361476507007063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BD0-4C44-8422-7D3376117420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Лист1!$A$2:$A$4</c:f>
              <c:strCache>
                <c:ptCount val="3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0.81</c:v>
                </c:pt>
                <c:pt idx="1">
                  <c:v>0.1800000000000001</c:v>
                </c:pt>
                <c:pt idx="2">
                  <c:v>1.0000000000000005E-2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BD0-4C44-8422-7D3376117420}"/>
            </c:ext>
          </c:extLst>
        </c:ser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8753056998897142"/>
          <c:y val="0.41441295471841105"/>
          <c:w val="0.18306667633896356"/>
          <c:h val="0.24607255953718571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dirty="0">
                <a:solidFill>
                  <a:schemeClr val="tx1"/>
                </a:solidFill>
              </a:rPr>
              <a:t>Уровень освоения программы </a:t>
            </a:r>
            <a:r>
              <a:rPr lang="ru-RU" b="1" dirty="0" smtClean="0">
                <a:solidFill>
                  <a:schemeClr val="tx1"/>
                </a:solidFill>
              </a:rPr>
              <a:t>(15чел</a:t>
            </a:r>
            <a:r>
              <a:rPr lang="ru-RU" b="1" dirty="0">
                <a:solidFill>
                  <a:schemeClr val="tx1"/>
                </a:solidFill>
              </a:rPr>
              <a:t>./%)</a:t>
            </a:r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6397325054330468E-2"/>
          <c:y val="0.29600921459875568"/>
          <c:w val="0.6727846652062216"/>
          <c:h val="0.703474852547964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Уровень освоения программы (чел./%)</c:v>
                </c:pt>
              </c:strCache>
            </c:strRef>
          </c:tx>
          <c:dPt>
            <c:idx val="0"/>
            <c:spPr>
              <a:solidFill>
                <a:schemeClr val="accent1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714A-40E4-9E56-D2E290577395}"/>
              </c:ext>
            </c:extLst>
          </c:dPt>
          <c:dPt>
            <c:idx val="1"/>
            <c:spPr>
              <a:solidFill>
                <a:srgbClr val="00B0F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14A-40E4-9E56-D2E290577395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3D9-442F-AE19-A2B73D18C370}"/>
              </c:ext>
            </c:extLst>
          </c:dPt>
          <c:dLbls>
            <c:dLbl>
              <c:idx val="0"/>
              <c:layout>
                <c:manualLayout>
                  <c:x val="7.386888989405733E-3"/>
                  <c:y val="-9.3063322140765931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  <c:ext xmlns:c16="http://schemas.microsoft.com/office/drawing/2014/chart" uri="{C3380CC4-5D6E-409C-BE32-E72D297353CC}">
                  <c16:uniqueId val="{00000002-714A-40E4-9E56-D2E290577395}"/>
                </c:ext>
              </c:extLst>
            </c:dLbl>
            <c:dLbl>
              <c:idx val="1"/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2"/>
              <c:layout>
                <c:manualLayout>
                  <c:x val="-4.514157790034186E-17"/>
                  <c:y val="-4.4808266215924326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  <c:ext xmlns:c16="http://schemas.microsoft.com/office/drawing/2014/chart" uri="{C3380CC4-5D6E-409C-BE32-E72D297353CC}">
                  <c16:uniqueId val="{00000005-33D9-442F-AE19-A2B73D18C370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Лист1!$A$2:$A$4</c:f>
              <c:strCache>
                <c:ptCount val="3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0.4</c:v>
                </c:pt>
                <c:pt idx="1">
                  <c:v>0.60000000000000042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14A-40E4-9E56-D2E290577395}"/>
            </c:ext>
          </c:extLst>
        </c:ser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0372027770824972"/>
          <c:y val="0.5626249122018534"/>
          <c:w val="0.1691944626639294"/>
          <c:h val="0.22194503157476514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dirty="0">
                <a:solidFill>
                  <a:schemeClr val="tx1"/>
                </a:solidFill>
              </a:rPr>
              <a:t>Уровень освоения программы </a:t>
            </a:r>
            <a:r>
              <a:rPr lang="ru-RU" b="1" dirty="0" smtClean="0">
                <a:solidFill>
                  <a:schemeClr val="tx1"/>
                </a:solidFill>
              </a:rPr>
              <a:t>(16чел</a:t>
            </a:r>
            <a:r>
              <a:rPr lang="ru-RU" b="1" dirty="0">
                <a:solidFill>
                  <a:schemeClr val="tx1"/>
                </a:solidFill>
              </a:rPr>
              <a:t>./%)</a:t>
            </a:r>
          </a:p>
        </c:rich>
      </c:tx>
      <c:layout>
        <c:manualLayout>
          <c:xMode val="edge"/>
          <c:yMode val="edge"/>
          <c:x val="0.19153957150315543"/>
          <c:y val="1.0136556172883355E-2"/>
        </c:manualLayout>
      </c:layout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795400873691456"/>
          <c:y val="0.2539005122286509"/>
          <c:w val="0.66848009371838391"/>
          <c:h val="0.703474852547964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Уровень освоения программы (чел./%)</c:v>
                </c:pt>
              </c:strCache>
            </c:strRef>
          </c:tx>
          <c:dPt>
            <c:idx val="0"/>
            <c:spPr>
              <a:solidFill>
                <a:srgbClr val="92D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4C2-49DA-95B4-E020451C2BB6}"/>
              </c:ext>
            </c:extLst>
          </c:dPt>
          <c:dPt>
            <c:idx val="1"/>
            <c:spPr>
              <a:solidFill>
                <a:srgbClr val="00B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4C2-49DA-95B4-E020451C2BB6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458-4082-925B-F0ABE6605E7C}"/>
              </c:ext>
            </c:extLst>
          </c:dPt>
          <c:dLbls>
            <c:dLbl>
              <c:idx val="0"/>
              <c:layout>
                <c:manualLayout>
                  <c:x val="-0.27687593041193959"/>
                  <c:y val="3.1021107380255302E-2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/>
                      <a:t>Высокий</a:t>
                    </a:r>
                  </a:p>
                  <a:p>
                    <a:r>
                      <a:rPr lang="ru-RU" baseline="0" dirty="0" smtClean="0"/>
                      <a:t> 90%</a:t>
                    </a:r>
                    <a:endParaRPr lang="ru-RU" baseline="0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04C2-49DA-95B4-E020451C2BB6}"/>
                </c:ext>
              </c:extLst>
            </c:dLbl>
            <c:dLbl>
              <c:idx val="1"/>
              <c:layout>
                <c:manualLayout>
                  <c:x val="-2.4502294726720334E-2"/>
                  <c:y val="-3.7914686798089771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4C2-49DA-95B4-E020451C2BB6}"/>
                </c:ext>
              </c:extLst>
            </c:dLbl>
            <c:dLbl>
              <c:idx val="2"/>
              <c:layout>
                <c:manualLayout>
                  <c:x val="2.9402753672064401E-2"/>
                  <c:y val="-3.1021107380255302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458-4082-925B-F0ABE6605E7C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Лист1!$A$2:$A$4</c:f>
              <c:strCache>
                <c:ptCount val="3"/>
                <c:pt idx="0">
                  <c:v>высокий</c:v>
                </c:pt>
                <c:pt idx="1">
                  <c:v>средний </c:v>
                </c:pt>
                <c:pt idx="2">
                  <c:v>низкий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0.9</c:v>
                </c:pt>
                <c:pt idx="1">
                  <c:v>0.1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2-49DA-95B4-E020451C2BB6}"/>
            </c:ext>
          </c:extLst>
        </c:ser>
      </c:pie3DChart>
      <c:spPr>
        <a:noFill/>
        <a:ln w="25400">
          <a:noFill/>
        </a:ln>
        <a:effectLst/>
      </c:spPr>
    </c:plotArea>
    <c:legend>
      <c:legendPos val="r"/>
      <c:layout>
        <c:manualLayout>
          <c:xMode val="edge"/>
          <c:yMode val="edge"/>
          <c:x val="0.78882919160948894"/>
          <c:y val="0.18957207698662643"/>
          <c:w val="0.15971598946439947"/>
          <c:h val="0.24077807342367719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dirty="0">
                <a:solidFill>
                  <a:schemeClr val="tx1"/>
                </a:solidFill>
              </a:rPr>
              <a:t>Уровень освоения программы </a:t>
            </a:r>
            <a:r>
              <a:rPr lang="ru-RU" b="1" dirty="0" smtClean="0">
                <a:solidFill>
                  <a:schemeClr val="tx1"/>
                </a:solidFill>
              </a:rPr>
              <a:t>(15чел</a:t>
            </a:r>
            <a:r>
              <a:rPr lang="ru-RU" b="1" dirty="0">
                <a:solidFill>
                  <a:schemeClr val="tx1"/>
                </a:solidFill>
              </a:rPr>
              <a:t>./%)</a:t>
            </a:r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8768859590363074E-2"/>
          <c:y val="0.36256455267183196"/>
          <c:w val="0.66940201291755552"/>
          <c:h val="0.6349225476498322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Уровень освоения программы (чел./%)</c:v>
                </c:pt>
              </c:strCache>
            </c:strRef>
          </c:tx>
          <c:dPt>
            <c:idx val="0"/>
            <c:spPr>
              <a:solidFill>
                <a:srgbClr val="FFC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1D7-47AE-81FB-2E7B3D95458A}"/>
              </c:ext>
            </c:extLst>
          </c:dPt>
          <c:dPt>
            <c:idx val="1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1D7-47AE-81FB-2E7B3D95458A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D76-4DEC-B271-2123DC85299F}"/>
              </c:ext>
            </c:extLst>
          </c:dPt>
          <c:dLbls>
            <c:dLbl>
              <c:idx val="0"/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1"/>
              <c:layout>
                <c:manualLayout>
                  <c:x val="-1.2311481649009562E-2"/>
                  <c:y val="-5.5148635342676083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  <c:ext xmlns:c16="http://schemas.microsoft.com/office/drawing/2014/chart" uri="{C3380CC4-5D6E-409C-BE32-E72D297353CC}">
                  <c16:uniqueId val="{00000001-D1D7-47AE-81FB-2E7B3D95458A}"/>
                </c:ext>
              </c:extLst>
            </c:dLbl>
            <c:dLbl>
              <c:idx val="2"/>
              <c:layout>
                <c:manualLayout>
                  <c:x val="9.8491853192076567E-3"/>
                  <c:y val="-2.757431767133808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  <c:ext xmlns:c16="http://schemas.microsoft.com/office/drawing/2014/chart" uri="{C3380CC4-5D6E-409C-BE32-E72D297353CC}">
                  <c16:uniqueId val="{00000005-AD76-4DEC-B271-2123DC85299F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Лист1!$A$2:$A$4</c:f>
              <c:strCache>
                <c:ptCount val="3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0.73000000000000043</c:v>
                </c:pt>
                <c:pt idx="1">
                  <c:v>0.27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1D7-47AE-81FB-2E7B3D95458A}"/>
            </c:ext>
          </c:extLst>
        </c:ser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9633338871884329"/>
          <c:y val="0.26275420752605178"/>
          <c:w val="0.16673216633412741"/>
          <c:h val="0.2908808257531104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dirty="0">
                <a:solidFill>
                  <a:schemeClr val="tx1"/>
                </a:solidFill>
              </a:rPr>
              <a:t>Уровень освоения </a:t>
            </a:r>
            <a:r>
              <a:rPr lang="ru-RU" b="1" dirty="0" smtClean="0">
                <a:solidFill>
                  <a:schemeClr val="tx1"/>
                </a:solidFill>
              </a:rPr>
              <a:t>программы </a:t>
            </a:r>
            <a:r>
              <a:rPr lang="ru-RU" b="1" dirty="0" smtClean="0">
                <a:solidFill>
                  <a:schemeClr val="tx1"/>
                </a:solidFill>
              </a:rPr>
              <a:t>(16чел</a:t>
            </a:r>
            <a:r>
              <a:rPr lang="ru-RU" b="1" dirty="0">
                <a:solidFill>
                  <a:schemeClr val="tx1"/>
                </a:solidFill>
              </a:rPr>
              <a:t>./%)</a:t>
            </a:r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8689215980589547E-2"/>
          <c:y val="0.3177562864559077"/>
          <c:w val="0.67040940826379436"/>
          <c:h val="0.6349225476498322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Уровень освоения прогшраммы (чел./%)</c:v>
                </c:pt>
              </c:strCache>
            </c:strRef>
          </c:tx>
          <c:dPt>
            <c:idx val="0"/>
            <c:spPr>
              <a:solidFill>
                <a:schemeClr val="accent2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7A9-4D89-856C-2A965F3DA3BA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2E9-4135-BDE9-33B7F2197A7D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2E9-4135-BDE9-33B7F2197A7D}"/>
              </c:ext>
            </c:extLst>
          </c:dPt>
          <c:dLbls>
            <c:dLbl>
              <c:idx val="1"/>
              <c:layout>
                <c:manualLayout>
                  <c:x val="-2.2052065254048257E-2"/>
                  <c:y val="-3.4467897089172556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2E9-4135-BDE9-33B7F2197A7D}"/>
                </c:ext>
              </c:extLst>
            </c:dLbl>
            <c:dLbl>
              <c:idx val="2"/>
              <c:layout>
                <c:manualLayout>
                  <c:x val="1.7151606308704173E-2"/>
                  <c:y val="-3.1021107380255302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2E9-4135-BDE9-33B7F2197A7D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Лист1!$A$2:$A$4</c:f>
              <c:strCache>
                <c:ptCount val="3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0.9</c:v>
                </c:pt>
                <c:pt idx="1">
                  <c:v>0.1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7A9-4D89-856C-2A965F3DA3BA}"/>
            </c:ext>
          </c:extLst>
        </c:ser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1693332366103644"/>
          <c:y val="0.25930741781713451"/>
          <c:w val="0.15366392266689921"/>
          <c:h val="0.33568909196903479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dirty="0">
                <a:solidFill>
                  <a:schemeClr val="tx1"/>
                </a:solidFill>
              </a:rPr>
              <a:t>Уровень освоения программы (чел./%)</a:t>
            </a:r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Уровень освоения программы (чел./%)</c:v>
                </c:pt>
              </c:strCache>
            </c:strRef>
          </c:tx>
          <c:dPt>
            <c:idx val="0"/>
            <c:spPr>
              <a:solidFill>
                <a:srgbClr val="00CCFF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765-4FAD-AB41-C438CA989FC3}"/>
              </c:ext>
            </c:extLst>
          </c:dPt>
          <c:dPt>
            <c:idx val="1"/>
            <c:spPr>
              <a:solidFill>
                <a:srgbClr val="7030A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B5D-475E-A53D-92440A15D375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765-4FAD-AB41-C438CA989FC3}"/>
              </c:ext>
            </c:extLst>
          </c:dPt>
          <c:dLbls>
            <c:dLbl>
              <c:idx val="1"/>
              <c:layout>
                <c:manualLayout>
                  <c:x val="-1.2311481649009583E-2"/>
                  <c:y val="-3.4467897089172563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B5D-475E-A53D-92440A15D375}"/>
                </c:ext>
              </c:extLst>
            </c:dLbl>
            <c:dLbl>
              <c:idx val="2"/>
              <c:layout>
                <c:manualLayout>
                  <c:x val="1.2311481649009562E-2"/>
                  <c:y val="-4.1361476507007063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765-4FAD-AB41-C438CA989FC3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Лист1!$A$2:$A$4</c:f>
              <c:strCache>
                <c:ptCount val="3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0.86000000000000043</c:v>
                </c:pt>
                <c:pt idx="1">
                  <c:v>0.14000000000000001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B5D-475E-A53D-92440A15D375}"/>
            </c:ext>
          </c:extLst>
        </c:ser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8648420339963643"/>
          <c:y val="0.23862667956363093"/>
          <c:w val="0.17411905532353314"/>
          <c:h val="0.30466798458877897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E8CEB22-8749-46D3-A057-4FE9B37070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D7FA0A61-90DC-45DC-B01F-226367F145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F9490C6-2AEE-4F45-BFB7-0CAE4E69A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CDAB1-998B-412C-BCB3-CDBE0DBF2F58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CB3B12CD-A23F-40C3-BDD2-1988F370F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7C84965-51A6-43EF-A547-FCBF5BECE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3D5B3-8C48-4017-9D51-CED89DE45F26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65A1B3EA-1923-428E-A5E0-25789CAA1F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631B9759-6441-4C0A-9C1D-58E9BC60BA30}"/>
              </a:ext>
            </a:extLst>
          </p:cNvPr>
          <p:cNvSpPr/>
          <p:nvPr/>
        </p:nvSpPr>
        <p:spPr>
          <a:xfrm>
            <a:off x="267855" y="237836"/>
            <a:ext cx="11665527" cy="6382327"/>
          </a:xfrm>
          <a:prstGeom prst="rect">
            <a:avLst/>
          </a:prstGeom>
          <a:noFill/>
          <a:ln w="666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430E932C-F99F-42C3-968E-D095F306F6F5}"/>
              </a:ext>
            </a:extLst>
          </p:cNvPr>
          <p:cNvSpPr/>
          <p:nvPr/>
        </p:nvSpPr>
        <p:spPr>
          <a:xfrm>
            <a:off x="5373255" y="1657785"/>
            <a:ext cx="4645891" cy="4253055"/>
          </a:xfrm>
          <a:custGeom>
            <a:avLst/>
            <a:gdLst>
              <a:gd name="connsiteX0" fmla="*/ 0 w 11665527"/>
              <a:gd name="connsiteY0" fmla="*/ 0 h 2378073"/>
              <a:gd name="connsiteX1" fmla="*/ 11665527 w 11665527"/>
              <a:gd name="connsiteY1" fmla="*/ 0 h 2378073"/>
              <a:gd name="connsiteX2" fmla="*/ 11665527 w 11665527"/>
              <a:gd name="connsiteY2" fmla="*/ 2378073 h 2378073"/>
              <a:gd name="connsiteX3" fmla="*/ 0 w 11665527"/>
              <a:gd name="connsiteY3" fmla="*/ 2378073 h 2378073"/>
              <a:gd name="connsiteX4" fmla="*/ 0 w 11665527"/>
              <a:gd name="connsiteY4" fmla="*/ 0 h 2378073"/>
              <a:gd name="connsiteX0" fmla="*/ 0 w 11665527"/>
              <a:gd name="connsiteY0" fmla="*/ 572655 h 2950728"/>
              <a:gd name="connsiteX1" fmla="*/ 9698181 w 11665527"/>
              <a:gd name="connsiteY1" fmla="*/ 0 h 2950728"/>
              <a:gd name="connsiteX2" fmla="*/ 11665527 w 11665527"/>
              <a:gd name="connsiteY2" fmla="*/ 2950728 h 2950728"/>
              <a:gd name="connsiteX3" fmla="*/ 0 w 11665527"/>
              <a:gd name="connsiteY3" fmla="*/ 2950728 h 2950728"/>
              <a:gd name="connsiteX4" fmla="*/ 0 w 11665527"/>
              <a:gd name="connsiteY4" fmla="*/ 572655 h 2950728"/>
              <a:gd name="connsiteX0" fmla="*/ 0 w 10178473"/>
              <a:gd name="connsiteY0" fmla="*/ 572655 h 4253055"/>
              <a:gd name="connsiteX1" fmla="*/ 9698181 w 10178473"/>
              <a:gd name="connsiteY1" fmla="*/ 0 h 4253055"/>
              <a:gd name="connsiteX2" fmla="*/ 10178473 w 10178473"/>
              <a:gd name="connsiteY2" fmla="*/ 4253055 h 4253055"/>
              <a:gd name="connsiteX3" fmla="*/ 0 w 10178473"/>
              <a:gd name="connsiteY3" fmla="*/ 2950728 h 4253055"/>
              <a:gd name="connsiteX4" fmla="*/ 0 w 10178473"/>
              <a:gd name="connsiteY4" fmla="*/ 572655 h 4253055"/>
              <a:gd name="connsiteX0" fmla="*/ 0 w 10178473"/>
              <a:gd name="connsiteY0" fmla="*/ 572655 h 4253055"/>
              <a:gd name="connsiteX1" fmla="*/ 9698181 w 10178473"/>
              <a:gd name="connsiteY1" fmla="*/ 0 h 4253055"/>
              <a:gd name="connsiteX2" fmla="*/ 10178473 w 10178473"/>
              <a:gd name="connsiteY2" fmla="*/ 4253055 h 4253055"/>
              <a:gd name="connsiteX3" fmla="*/ 6040582 w 10178473"/>
              <a:gd name="connsiteY3" fmla="*/ 4114510 h 4253055"/>
              <a:gd name="connsiteX4" fmla="*/ 0 w 10178473"/>
              <a:gd name="connsiteY4" fmla="*/ 572655 h 4253055"/>
              <a:gd name="connsiteX0" fmla="*/ 0 w 4645891"/>
              <a:gd name="connsiteY0" fmla="*/ 572655 h 4253055"/>
              <a:gd name="connsiteX1" fmla="*/ 4165599 w 4645891"/>
              <a:gd name="connsiteY1" fmla="*/ 0 h 4253055"/>
              <a:gd name="connsiteX2" fmla="*/ 4645891 w 4645891"/>
              <a:gd name="connsiteY2" fmla="*/ 4253055 h 4253055"/>
              <a:gd name="connsiteX3" fmla="*/ 508000 w 4645891"/>
              <a:gd name="connsiteY3" fmla="*/ 4114510 h 4253055"/>
              <a:gd name="connsiteX4" fmla="*/ 0 w 4645891"/>
              <a:gd name="connsiteY4" fmla="*/ 572655 h 4253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45891" h="4253055">
                <a:moveTo>
                  <a:pt x="0" y="572655"/>
                </a:moveTo>
                <a:lnTo>
                  <a:pt x="4165599" y="0"/>
                </a:lnTo>
                <a:lnTo>
                  <a:pt x="4645891" y="4253055"/>
                </a:lnTo>
                <a:lnTo>
                  <a:pt x="508000" y="4114510"/>
                </a:lnTo>
                <a:lnTo>
                  <a:pt x="0" y="572655"/>
                </a:lnTo>
                <a:close/>
              </a:path>
            </a:pathLst>
          </a:custGeom>
          <a:solidFill>
            <a:schemeClr val="bg1">
              <a:alpha val="62000"/>
            </a:schemeClr>
          </a:solidFill>
          <a:ln w="666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58284794"/>
      </p:ext>
    </p:extLst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F37A1DC-E9F6-4771-B914-5BB7A72A5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050E4533-3532-43A7-86D6-18006E42CF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B61F5B7-400B-4E85-99CC-9EF606514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CDAB1-998B-412C-BCB3-CDBE0DBF2F58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F429974-CD57-43EB-AE7A-B52ECFCE3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0FF50E48-7119-4DDB-81B8-320746072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3D5B3-8C48-4017-9D51-CED89DE45F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79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F6F816DB-7D02-49F5-85AB-E6BA42075E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1D6A5790-C829-4EE1-AD6F-01BA6DC9F5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19600BA-5BD8-4307-99EE-D80F582ED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CDAB1-998B-412C-BCB3-CDBE0DBF2F58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DC23D15-822C-46C4-8D40-87B314BD2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A1FCFAB-A41B-4057-85E2-9DE066AC4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3D5B3-8C48-4017-9D51-CED89DE45F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47657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ECA7431-21BB-4C79-9C36-338726888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23DF6F9-DDA6-4CBF-99BA-5A4E65492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C3D6F73-6CCA-442D-8B43-D5025378E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CDAB1-998B-412C-BCB3-CDBE0DBF2F58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1EE6112-7151-49A5-B799-CCB8DD629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67D6978-094A-408B-8C4A-CD8E52ED8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3D5B3-8C48-4017-9D51-CED89DE45F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39174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52760DB-51AC-4704-BE8A-526623F72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22DB436E-A489-45ED-9C76-754863275E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DB7CA72-7539-4D17-B2B1-F8D07FD74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CDAB1-998B-412C-BCB3-CDBE0DBF2F58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E9238F8-7715-4AD9-B9E7-B692EE5B1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BC024DC-423A-4169-94E8-8D7794A58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3D5B3-8C48-4017-9D51-CED89DE45F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09447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EBB7664-8B0E-4E4D-AC09-B82BDA4D6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6524B03-0F7A-4670-A634-18AB0A141F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FAFFD17F-8565-4CF3-B17D-868344480D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65E76164-8D9B-4B74-BC01-73FADB41C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CDAB1-998B-412C-BCB3-CDBE0DBF2F58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A051D213-6FB8-4093-9090-D96B5F254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AE127C5F-702D-4BD9-912D-BA6BAEAFC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3D5B3-8C48-4017-9D51-CED89DE45F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21828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DE0689E-4118-4BA3-8472-E4D1ACC23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5EC6A38F-A9A0-481D-89BD-BC10762131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835CD21E-F100-4E92-8AF1-55A52CC2A6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5216368B-883D-49E5-AFE2-E53016D820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30789A56-B14D-42FA-919E-8AB94A8289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BDE0DE55-BF36-469E-894A-3AE8F0F3D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CDAB1-998B-412C-BCB3-CDBE0DBF2F58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1FC45B7B-7B37-45E8-B032-FCDAA3E4B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0E6E9A09-0CDD-4808-8C86-6C03849EE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3D5B3-8C48-4017-9D51-CED89DE45F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54076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B004ABF-4D3A-42BA-923E-5BC13B580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8DD6B723-40B5-4E71-9C34-A0A5C3C5B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CDAB1-998B-412C-BCB3-CDBE0DBF2F58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DB837806-AD95-4221-A63A-13928278D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B4F2C429-35D3-4278-9B02-D76B4DEED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3D5B3-8C48-4017-9D51-CED89DE45F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33972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13BBFF43-4E55-48AE-A7E0-1CE591EBB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CDAB1-998B-412C-BCB3-CDBE0DBF2F58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0571F636-922D-44DC-8723-818C7AC3B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C5115A12-5237-40C8-A363-D9E87F635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3D5B3-8C48-4017-9D51-CED89DE45F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55391266"/>
      </p:ext>
    </p:extLst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B8A5993-C7ED-40BD-AF6D-FC2659035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38BDC7B-6A55-488E-9394-9BC81C80EE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0855AB70-4B16-4C99-8735-F0881388E6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B18A9AD7-73F7-44B5-81C7-CD4E13D2A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CDAB1-998B-412C-BCB3-CDBE0DBF2F58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545546BF-1853-4D1D-B6FE-3CBA17991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FF05954F-A376-4EB8-8BB7-B4A0DC106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3D5B3-8C48-4017-9D51-CED89DE45F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52620996"/>
      </p:ext>
    </p:extLst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651933F-7430-4475-826C-B64CFEE99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C831F1E0-44E4-4115-90B0-1D057E137C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EE3C3CAB-5CD5-4D5E-9D36-29344D6641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51C28F73-C0DD-4414-BABC-C7A03397C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CDAB1-998B-412C-BCB3-CDBE0DBF2F58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01648CFB-58B8-40D0-9908-EA8307BD6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EC38A96E-D396-4F8C-8690-5BBE8803B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3D5B3-8C48-4017-9D51-CED89DE45F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95660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04F580C-0DF5-4EFE-9C98-116FD3159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5330A29D-3215-4D3C-89D7-1AD3A4A71A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5E4C641-AED7-463D-94E0-CE8B52672B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CDAB1-998B-412C-BCB3-CDBE0DBF2F58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00E316D-0CC7-46E9-93A8-4C9227FE3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47484C5-4B5D-42ED-BDB1-71E24ABFBE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3D5B3-8C48-4017-9D51-CED89DE45F26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1222C58A-35CB-45BF-B983-9D244B33329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01AFD3C6-F4C1-4A48-AC20-A148EC9DDA6F}"/>
              </a:ext>
            </a:extLst>
          </p:cNvPr>
          <p:cNvSpPr/>
          <p:nvPr/>
        </p:nvSpPr>
        <p:spPr>
          <a:xfrm>
            <a:off x="267855" y="237836"/>
            <a:ext cx="11665527" cy="6382327"/>
          </a:xfrm>
          <a:prstGeom prst="rect">
            <a:avLst/>
          </a:prstGeom>
          <a:noFill/>
          <a:ln w="666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B4FE2073-9418-4C36-870A-0B432BD9A071}"/>
              </a:ext>
            </a:extLst>
          </p:cNvPr>
          <p:cNvSpPr/>
          <p:nvPr/>
        </p:nvSpPr>
        <p:spPr>
          <a:xfrm>
            <a:off x="420255" y="390236"/>
            <a:ext cx="11365345" cy="6102639"/>
          </a:xfrm>
          <a:prstGeom prst="rect">
            <a:avLst/>
          </a:prstGeom>
          <a:solidFill>
            <a:schemeClr val="bg1">
              <a:alpha val="79000"/>
            </a:schemeClr>
          </a:solidFill>
          <a:ln w="666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36632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4000" dirty="0" smtClean="0"/>
              <a:t>Мониторинг освоения воспитанниками образовательной программы</a:t>
            </a:r>
            <a:r>
              <a:rPr lang="ru-RU" sz="4000" smtClean="0"/>
              <a:t/>
            </a:r>
            <a:br>
              <a:rPr lang="ru-RU" sz="4000" smtClean="0"/>
            </a:br>
            <a:r>
              <a:rPr lang="ru-RU" sz="4000" smtClean="0"/>
              <a:t>2021-2022 </a:t>
            </a:r>
            <a:r>
              <a:rPr lang="ru-RU" sz="4000" dirty="0" smtClean="0"/>
              <a:t>учебный год</a:t>
            </a:r>
            <a:r>
              <a:rPr lang="ru-RU" sz="4000" smtClean="0"/>
              <a:t/>
            </a:r>
            <a:br>
              <a:rPr lang="ru-RU" sz="4000" smtClean="0"/>
            </a:br>
            <a:r>
              <a:rPr lang="ru-RU" sz="4000" smtClean="0"/>
              <a:t>подготовительная группа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19040" y="3602038"/>
            <a:ext cx="5648960" cy="1655762"/>
          </a:xfrm>
        </p:spPr>
        <p:txBody>
          <a:bodyPr/>
          <a:lstStyle/>
          <a:p>
            <a:r>
              <a:rPr lang="ru-RU" dirty="0" smtClean="0"/>
              <a:t>                Выполнила педагог</a:t>
            </a:r>
          </a:p>
          <a:p>
            <a:r>
              <a:rPr lang="ru-RU" dirty="0" smtClean="0"/>
              <a:t>                            Подготовительной группы</a:t>
            </a:r>
          </a:p>
          <a:p>
            <a:r>
              <a:rPr lang="ru-RU" dirty="0" smtClean="0"/>
              <a:t>Зотеева И.В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49528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развитие</a:t>
            </a:r>
            <a:endParaRPr lang="ru-RU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29286" y="1762682"/>
            <a:ext cx="2876179" cy="452539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Сентябрь, 2021 год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Объект 1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213878798"/>
              </p:ext>
            </p:extLst>
          </p:nvPr>
        </p:nvGraphicFramePr>
        <p:xfrm>
          <a:off x="633737" y="2505075"/>
          <a:ext cx="5157787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7798323" y="1684861"/>
            <a:ext cx="2086583" cy="53036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Май, 2022 год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Объект 1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="" xmlns:p14="http://schemas.microsoft.com/office/powerpoint/2010/main" val="3992834666"/>
              </p:ext>
            </p:extLst>
          </p:nvPr>
        </p:nvGraphicFramePr>
        <p:xfrm>
          <a:off x="6250021" y="2505075"/>
          <a:ext cx="5183188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71822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1966" y="414286"/>
            <a:ext cx="10515600" cy="1038935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Речевое развитие</a:t>
            </a:r>
            <a:endParaRPr lang="ru-RU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64584" y="1645892"/>
            <a:ext cx="2783763" cy="557821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Сентябрь, 2021 год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3177562213"/>
              </p:ext>
            </p:extLst>
          </p:nvPr>
        </p:nvGraphicFramePr>
        <p:xfrm>
          <a:off x="761966" y="2396385"/>
          <a:ext cx="5157787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7921217" y="1506946"/>
            <a:ext cx="2135221" cy="55954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Май, 2022 год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Объект 11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="" xmlns:p14="http://schemas.microsoft.com/office/powerpoint/2010/main" val="2658281970"/>
              </p:ext>
            </p:extLst>
          </p:nvPr>
        </p:nvGraphicFramePr>
        <p:xfrm>
          <a:off x="6260613" y="2162705"/>
          <a:ext cx="5183188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426905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9243" y="535020"/>
            <a:ext cx="10515600" cy="912475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Познавательное развитие</a:t>
            </a:r>
            <a:endParaRPr lang="ru-RU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90376" y="1749054"/>
            <a:ext cx="2817812" cy="501177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Сентябрь, 2021 год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3271468870"/>
              </p:ext>
            </p:extLst>
          </p:nvPr>
        </p:nvGraphicFramePr>
        <p:xfrm>
          <a:off x="842308" y="2341529"/>
          <a:ext cx="5157787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7487038" y="1690688"/>
            <a:ext cx="2164404" cy="559543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Май, 2022 год</a:t>
            </a:r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12" name="Объект 11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="" xmlns:p14="http://schemas.microsoft.com/office/powerpoint/2010/main" val="2241550153"/>
              </p:ext>
            </p:extLst>
          </p:nvPr>
        </p:nvGraphicFramePr>
        <p:xfrm>
          <a:off x="6207760" y="2327166"/>
          <a:ext cx="5303703" cy="3758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09135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2688" y="355598"/>
            <a:ext cx="9614137" cy="1325563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Социально-коммуникативное развитие</a:t>
            </a:r>
            <a:endParaRPr lang="ru-RU" b="1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40181" y="1747254"/>
            <a:ext cx="2808084" cy="559543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Сентябрь, 2021 год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94820591"/>
              </p:ext>
            </p:extLst>
          </p:nvPr>
        </p:nvGraphicFramePr>
        <p:xfrm>
          <a:off x="745140" y="2356447"/>
          <a:ext cx="5157787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7688293" y="1803081"/>
            <a:ext cx="2086583" cy="625636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Май, 2022 год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Объект 11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="" xmlns:p14="http://schemas.microsoft.com/office/powerpoint/2010/main" val="1757613281"/>
              </p:ext>
            </p:extLst>
          </p:nvPr>
        </p:nvGraphicFramePr>
        <p:xfrm>
          <a:off x="6211111" y="2519007"/>
          <a:ext cx="5183188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47484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6775" y="398834"/>
            <a:ext cx="9672503" cy="1352517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Художественно-эстетическое развитие </a:t>
            </a:r>
            <a:endParaRPr lang="ru-RU" b="1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95173" y="1918311"/>
            <a:ext cx="2963727" cy="510906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Сентябрь, 2021 год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15491456"/>
              </p:ext>
            </p:extLst>
          </p:nvPr>
        </p:nvGraphicFramePr>
        <p:xfrm>
          <a:off x="518303" y="2573169"/>
          <a:ext cx="5157787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7989975" y="1918312"/>
            <a:ext cx="2096311" cy="510905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Май, 2022 год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Объект 13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="" xmlns:p14="http://schemas.microsoft.com/office/powerpoint/2010/main" val="1062268022"/>
              </p:ext>
            </p:extLst>
          </p:nvPr>
        </p:nvGraphicFramePr>
        <p:xfrm>
          <a:off x="6295850" y="2596178"/>
          <a:ext cx="5183188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84559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base.com-963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powerpointbase.com-963</Template>
  <TotalTime>126</TotalTime>
  <Words>147</Words>
  <Application>Microsoft Office PowerPoint</Application>
  <PresentationFormat>Произвольный</PresentationFormat>
  <Paragraphs>50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powerpointbase.com-963</vt:lpstr>
      <vt:lpstr>Мониторинг освоения воспитанниками образовательной программы 2021-2022 учебный год подготовительная группа</vt:lpstr>
      <vt:lpstr>Физическое развитие</vt:lpstr>
      <vt:lpstr>Речевое развитие</vt:lpstr>
      <vt:lpstr>Познавательное развитие</vt:lpstr>
      <vt:lpstr>Социально-коммуникативное развитие</vt:lpstr>
      <vt:lpstr>Художественно-эстетическое развитие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Физическое развитие</dc:title>
  <dc:creator>Lenovo</dc:creator>
  <cp:lastModifiedBy>ирина</cp:lastModifiedBy>
  <cp:revision>17</cp:revision>
  <dcterms:created xsi:type="dcterms:W3CDTF">2022-05-13T12:30:48Z</dcterms:created>
  <dcterms:modified xsi:type="dcterms:W3CDTF">2022-05-16T05:06:26Z</dcterms:modified>
</cp:coreProperties>
</file>