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FF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98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(15чел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F5F-4C83-84B1-9D1EF0377EA8}"/>
              </c:ext>
            </c:extLst>
          </c:dPt>
          <c:dPt>
            <c:idx val="1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5F-4C83-84B1-9D1EF0377EA8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B-4319-9040-05D8EB22845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5F-4C83-84B1-9D1EF0377EA8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48420339963643"/>
          <c:y val="0.41785974442732815"/>
          <c:w val="0.17165675899373117"/>
          <c:h val="0.242625769828268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(чел./%)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43190329966805"/>
          <c:y val="0.18226515420448641"/>
          <c:w val="0.67377548335117443"/>
          <c:h val="0.70347485254796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rgbClr val="FF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F6-4C09-8275-EED10B693387}"/>
              </c:ext>
            </c:extLst>
          </c:dPt>
          <c:dPt>
            <c:idx val="1"/>
            <c:spPr>
              <a:solidFill>
                <a:srgbClr val="66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F6-4C09-8275-EED10B693387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4F6-4C09-8275-EED10B693387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средний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12,5%</a:t>
                    </a:r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4F6-4C09-8275-EED10B69338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низкий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12,5%</a:t>
                    </a:r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4F6-4C09-8275-EED10B693387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0.75000000000000044</c:v>
                </c:pt>
                <c:pt idx="1">
                  <c:v>0.125</c:v>
                </c:pt>
                <c:pt idx="2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F6-4C09-8275-EED10B693387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43102893431561"/>
          <c:y val="0.26275420752605178"/>
          <c:w val="0.18061644686629189"/>
          <c:h val="0.3322423022601170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(16чел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86-4FB8-8C49-7F9AEE6A7B88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386-4FB8-8C49-7F9AEE6A7B88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86-4FB8-8C49-7F9AEE6A7B88}"/>
              </c:ext>
            </c:extLst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Средний</a:t>
                    </a:r>
                  </a:p>
                  <a:p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0%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386-4FB8-8C49-7F9AEE6A7B88}"/>
                </c:ext>
              </c:extLst>
            </c:dLbl>
            <c:dLbl>
              <c:idx val="2"/>
              <c:layout>
                <c:manualLayout>
                  <c:x val="0.13721285046963386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E386-4FB8-8C49-7F9AEE6A7B8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86-4FB8-8C49-7F9AEE6A7B88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6301110436279"/>
          <c:y val="0.40407258559165954"/>
          <c:w val="0.17081552897560337"/>
          <c:h val="0.246072559537185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baseline="0" dirty="0" smtClean="0">
                <a:solidFill>
                  <a:schemeClr val="tx1"/>
                </a:solidFill>
              </a:rPr>
              <a:t>(15чел</a:t>
            </a:r>
            <a:r>
              <a:rPr lang="ru-RU" b="1" baseline="0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010436064924833E-2"/>
          <c:y val="0.17881836449556929"/>
          <c:w val="0.6727846652062216"/>
          <c:h val="0.70347485254796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58E-42AC-AEFB-76EB8C2F169F}"/>
              </c:ext>
            </c:extLst>
          </c:dPt>
          <c:dPt>
            <c:idx val="1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8E-42AC-AEFB-76EB8C2F169F}"/>
              </c:ext>
            </c:extLst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8E-42AC-AEFB-76EB8C2F169F}"/>
              </c:ext>
            </c:extLst>
          </c:dPt>
          <c:dLbls>
            <c:dLbl>
              <c:idx val="0"/>
              <c:layout>
                <c:manualLayout>
                  <c:x val="2.9547555957622911E-2"/>
                  <c:y val="-4.136147650700702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58E-42AC-AEFB-76EB8C2F169F}"/>
                </c:ext>
              </c:extLst>
            </c:dLbl>
            <c:dLbl>
              <c:idx val="2"/>
              <c:layout>
                <c:manualLayout>
                  <c:x val="3.2009852287424867E-2"/>
                  <c:y val="-0.106850480976434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58E-42AC-AEFB-76EB8C2F169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0.33000000000000035</c:v>
                </c:pt>
                <c:pt idx="1">
                  <c:v>0.26</c:v>
                </c:pt>
                <c:pt idx="2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E-42AC-AEFB-76EB8C2F169F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(16чел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>
        <c:manualLayout>
          <c:xMode val="edge"/>
          <c:yMode val="edge"/>
          <c:x val="0.19661876050029442"/>
          <c:y val="0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0873801992133E-2"/>
          <c:y val="0.32809665558265944"/>
          <c:w val="0.67040940826379436"/>
          <c:h val="0.63492254764983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49-4324-B28B-9219DE9B9522}"/>
              </c:ext>
            </c:extLst>
          </c:dPt>
          <c:dPt>
            <c:idx val="1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D0-4C44-8422-7D3376117420}"/>
              </c:ext>
            </c:extLst>
          </c:dPt>
          <c:dPt>
            <c:idx val="2"/>
            <c:spPr>
              <a:solidFill>
                <a:srgbClr val="00206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BD0-4C44-8422-7D3376117420}"/>
              </c:ext>
            </c:extLst>
          </c:dPt>
          <c:dLbls>
            <c:dLbl>
              <c:idx val="1"/>
              <c:layout>
                <c:manualLayout>
                  <c:x val="4.900458945344072E-3"/>
                  <c:y val="-6.89357941783450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D0-4C44-8422-7D3376117420}"/>
                </c:ext>
              </c:extLst>
            </c:dLbl>
            <c:dLbl>
              <c:idx val="2"/>
              <c:layout>
                <c:manualLayout>
                  <c:x val="7.5957113652832961E-2"/>
                  <c:y val="-4.136147650700706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BD0-4C44-8422-7D337611742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0.81</c:v>
                </c:pt>
                <c:pt idx="1">
                  <c:v>0.1800000000000001</c:v>
                </c:pt>
                <c:pt idx="2">
                  <c:v>1.0000000000000005E-2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0-4C44-8422-7D3376117420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53056998897142"/>
          <c:y val="0.41441295471841105"/>
          <c:w val="0.18306667633896356"/>
          <c:h val="0.246072559537185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(15чел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397325054330468E-2"/>
          <c:y val="0.29600921459875568"/>
          <c:w val="0.6727846652062216"/>
          <c:h val="0.70347485254796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14A-40E4-9E56-D2E290577395}"/>
              </c:ext>
            </c:extLst>
          </c:dPt>
          <c:dPt>
            <c:idx val="1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4A-40E4-9E56-D2E29057739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D9-442F-AE19-A2B73D18C370}"/>
              </c:ext>
            </c:extLst>
          </c:dPt>
          <c:dLbls>
            <c:dLbl>
              <c:idx val="0"/>
              <c:layout>
                <c:manualLayout>
                  <c:x val="7.386888989405733E-3"/>
                  <c:y val="-9.306332214076593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2-714A-40E4-9E56-D2E290577395}"/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4.514157790034186E-17"/>
                  <c:y val="-4.4808266215924326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33D9-442F-AE19-A2B73D18C37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0.60000000000000042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4A-40E4-9E56-D2E290577395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72027770824972"/>
          <c:y val="0.5626249122018534"/>
          <c:w val="0.1691944626639294"/>
          <c:h val="0.2219450315747651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(16чел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>
        <c:manualLayout>
          <c:xMode val="edge"/>
          <c:yMode val="edge"/>
          <c:x val="0.19153957150315543"/>
          <c:y val="1.0136556172883355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95400873691456"/>
          <c:y val="0.2539005122286509"/>
          <c:w val="0.66848009371838391"/>
          <c:h val="0.70347485254796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C2-49DA-95B4-E020451C2BB6}"/>
              </c:ext>
            </c:extLst>
          </c:dPt>
          <c:dPt>
            <c:idx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2-49DA-95B4-E020451C2BB6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58-4082-925B-F0ABE6605E7C}"/>
              </c:ext>
            </c:extLst>
          </c:dPt>
          <c:dLbls>
            <c:dLbl>
              <c:idx val="0"/>
              <c:layout>
                <c:manualLayout>
                  <c:x val="-0.27687593041193959"/>
                  <c:y val="3.102110738025530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Высокий</a:t>
                    </a:r>
                  </a:p>
                  <a:p>
                    <a:r>
                      <a:rPr lang="ru-RU" baseline="0" dirty="0" smtClean="0"/>
                      <a:t> 90%</a:t>
                    </a:r>
                    <a:endParaRPr lang="ru-RU" baseline="0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C2-49DA-95B4-E020451C2BB6}"/>
                </c:ext>
              </c:extLst>
            </c:dLbl>
            <c:dLbl>
              <c:idx val="1"/>
              <c:layout>
                <c:manualLayout>
                  <c:x val="-2.4502294726720334E-2"/>
                  <c:y val="-3.791468679808977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4C2-49DA-95B4-E020451C2BB6}"/>
                </c:ext>
              </c:extLst>
            </c:dLbl>
            <c:dLbl>
              <c:idx val="2"/>
              <c:layout>
                <c:manualLayout>
                  <c:x val="2.9402753672064401E-2"/>
                  <c:y val="-3.102110738025530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58-4082-925B-F0ABE6605E7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2-49DA-95B4-E020451C2BB6}"/>
            </c:ext>
          </c:extLst>
        </c:ser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8882919160948894"/>
          <c:y val="0.18957207698662643"/>
          <c:w val="0.15971598946439947"/>
          <c:h val="0.2407780734236771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</a:t>
            </a:r>
            <a:r>
              <a:rPr lang="ru-RU" b="1" dirty="0" smtClean="0">
                <a:solidFill>
                  <a:schemeClr val="tx1"/>
                </a:solidFill>
              </a:rPr>
              <a:t>(15чел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768859590363074E-2"/>
          <c:y val="0.36256455267183196"/>
          <c:w val="0.66940201291755552"/>
          <c:h val="0.63492254764983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1D7-47AE-81FB-2E7B3D95458A}"/>
              </c:ext>
            </c:extLst>
          </c:dPt>
          <c:dPt>
            <c:idx val="1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D7-47AE-81FB-2E7B3D95458A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76-4DEC-B271-2123DC85299F}"/>
              </c:ext>
            </c:extLst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1.2311481649009562E-2"/>
                  <c:y val="-5.5148635342676083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D1D7-47AE-81FB-2E7B3D95458A}"/>
                </c:ext>
              </c:extLst>
            </c:dLbl>
            <c:dLbl>
              <c:idx val="2"/>
              <c:layout>
                <c:manualLayout>
                  <c:x val="9.8491853192076567E-3"/>
                  <c:y val="-2.75743176713380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AD76-4DEC-B271-2123DC85299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0.73000000000000043</c:v>
                </c:pt>
                <c:pt idx="1">
                  <c:v>0.27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D7-47AE-81FB-2E7B3D95458A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633338871884329"/>
          <c:y val="0.26275420752605178"/>
          <c:w val="0.16673216633412741"/>
          <c:h val="0.290880825753110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</a:t>
            </a:r>
            <a:r>
              <a:rPr lang="ru-RU" b="1" dirty="0" smtClean="0">
                <a:solidFill>
                  <a:schemeClr val="tx1"/>
                </a:solidFill>
              </a:rPr>
              <a:t>программы </a:t>
            </a:r>
            <a:r>
              <a:rPr lang="ru-RU" b="1" dirty="0" smtClean="0">
                <a:solidFill>
                  <a:schemeClr val="tx1"/>
                </a:solidFill>
              </a:rPr>
              <a:t>(16чел</a:t>
            </a:r>
            <a:r>
              <a:rPr lang="ru-RU" b="1" dirty="0">
                <a:solidFill>
                  <a:schemeClr val="tx1"/>
                </a:solidFill>
              </a:rPr>
              <a:t>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689215980589547E-2"/>
          <c:y val="0.3177562864559077"/>
          <c:w val="0.67040940826379436"/>
          <c:h val="0.63492254764983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прогшраммы (чел./%)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7A9-4D89-856C-2A965F3DA3BA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E9-4135-BDE9-33B7F2197A7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2E9-4135-BDE9-33B7F2197A7D}"/>
              </c:ext>
            </c:extLst>
          </c:dPt>
          <c:dLbls>
            <c:dLbl>
              <c:idx val="1"/>
              <c:layout>
                <c:manualLayout>
                  <c:x val="-2.2052065254048257E-2"/>
                  <c:y val="-3.446789708917255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E9-4135-BDE9-33B7F2197A7D}"/>
                </c:ext>
              </c:extLst>
            </c:dLbl>
            <c:dLbl>
              <c:idx val="2"/>
              <c:layout>
                <c:manualLayout>
                  <c:x val="1.7151606308704173E-2"/>
                  <c:y val="-3.102110738025530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E9-4135-BDE9-33B7F2197A7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A9-4D89-856C-2A965F3DA3BA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693332366103644"/>
          <c:y val="0.25930741781713451"/>
          <c:w val="0.15366392266689921"/>
          <c:h val="0.335689091969034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Уровень освоения программы (чел./%)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освоения программы (чел./%)</c:v>
                </c:pt>
              </c:strCache>
            </c:strRef>
          </c:tx>
          <c:dPt>
            <c:idx val="0"/>
            <c:spPr>
              <a:solidFill>
                <a:srgbClr val="00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65-4FAD-AB41-C438CA989FC3}"/>
              </c:ext>
            </c:extLst>
          </c:dPt>
          <c:dPt>
            <c:idx val="1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5D-475E-A53D-92440A15D37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765-4FAD-AB41-C438CA989FC3}"/>
              </c:ext>
            </c:extLst>
          </c:dPt>
          <c:dLbls>
            <c:dLbl>
              <c:idx val="1"/>
              <c:layout>
                <c:manualLayout>
                  <c:x val="-1.2311481649009583E-2"/>
                  <c:y val="-3.446789708917256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5D-475E-A53D-92440A15D375}"/>
                </c:ext>
              </c:extLst>
            </c:dLbl>
            <c:dLbl>
              <c:idx val="2"/>
              <c:layout>
                <c:manualLayout>
                  <c:x val="1.2311481649009562E-2"/>
                  <c:y val="-4.136147650700706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65-4FAD-AB41-C438CA989FC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0.86000000000000043</c:v>
                </c:pt>
                <c:pt idx="1">
                  <c:v>0.14000000000000001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5D-475E-A53D-92440A15D375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48420339963643"/>
          <c:y val="0.23862667956363093"/>
          <c:w val="0.17411905532353314"/>
          <c:h val="0.3046679845887789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8CEB22-8749-46D3-A057-4FE9B3707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7FA0A61-90DC-45DC-B01F-226367F14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9490C6-2AEE-4F45-BFB7-0CAE4E69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B3B12CD-A23F-40C3-BDD2-1988F370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C84965-51A6-43EF-A547-FCBF5BEC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5A1B3EA-1923-428E-A5E0-25789CAA1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31B9759-6441-4C0A-9C1D-58E9BC60BA30}"/>
              </a:ext>
            </a:extLst>
          </p:cNvPr>
          <p:cNvSpPr/>
          <p:nvPr/>
        </p:nvSpPr>
        <p:spPr>
          <a:xfrm>
            <a:off x="267855" y="237836"/>
            <a:ext cx="11665527" cy="6382327"/>
          </a:xfrm>
          <a:prstGeom prst="rect">
            <a:avLst/>
          </a:prstGeom>
          <a:noFill/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30E932C-F99F-42C3-968E-D095F306F6F5}"/>
              </a:ext>
            </a:extLst>
          </p:cNvPr>
          <p:cNvSpPr/>
          <p:nvPr/>
        </p:nvSpPr>
        <p:spPr>
          <a:xfrm>
            <a:off x="5373255" y="1657785"/>
            <a:ext cx="4645891" cy="4253055"/>
          </a:xfrm>
          <a:custGeom>
            <a:avLst/>
            <a:gdLst>
              <a:gd name="connsiteX0" fmla="*/ 0 w 11665527"/>
              <a:gd name="connsiteY0" fmla="*/ 0 h 2378073"/>
              <a:gd name="connsiteX1" fmla="*/ 11665527 w 11665527"/>
              <a:gd name="connsiteY1" fmla="*/ 0 h 2378073"/>
              <a:gd name="connsiteX2" fmla="*/ 11665527 w 11665527"/>
              <a:gd name="connsiteY2" fmla="*/ 2378073 h 2378073"/>
              <a:gd name="connsiteX3" fmla="*/ 0 w 11665527"/>
              <a:gd name="connsiteY3" fmla="*/ 2378073 h 2378073"/>
              <a:gd name="connsiteX4" fmla="*/ 0 w 11665527"/>
              <a:gd name="connsiteY4" fmla="*/ 0 h 2378073"/>
              <a:gd name="connsiteX0" fmla="*/ 0 w 11665527"/>
              <a:gd name="connsiteY0" fmla="*/ 572655 h 2950728"/>
              <a:gd name="connsiteX1" fmla="*/ 9698181 w 11665527"/>
              <a:gd name="connsiteY1" fmla="*/ 0 h 2950728"/>
              <a:gd name="connsiteX2" fmla="*/ 11665527 w 11665527"/>
              <a:gd name="connsiteY2" fmla="*/ 2950728 h 2950728"/>
              <a:gd name="connsiteX3" fmla="*/ 0 w 11665527"/>
              <a:gd name="connsiteY3" fmla="*/ 2950728 h 2950728"/>
              <a:gd name="connsiteX4" fmla="*/ 0 w 11665527"/>
              <a:gd name="connsiteY4" fmla="*/ 572655 h 2950728"/>
              <a:gd name="connsiteX0" fmla="*/ 0 w 10178473"/>
              <a:gd name="connsiteY0" fmla="*/ 572655 h 4253055"/>
              <a:gd name="connsiteX1" fmla="*/ 9698181 w 10178473"/>
              <a:gd name="connsiteY1" fmla="*/ 0 h 4253055"/>
              <a:gd name="connsiteX2" fmla="*/ 10178473 w 10178473"/>
              <a:gd name="connsiteY2" fmla="*/ 4253055 h 4253055"/>
              <a:gd name="connsiteX3" fmla="*/ 0 w 10178473"/>
              <a:gd name="connsiteY3" fmla="*/ 2950728 h 4253055"/>
              <a:gd name="connsiteX4" fmla="*/ 0 w 10178473"/>
              <a:gd name="connsiteY4" fmla="*/ 572655 h 4253055"/>
              <a:gd name="connsiteX0" fmla="*/ 0 w 10178473"/>
              <a:gd name="connsiteY0" fmla="*/ 572655 h 4253055"/>
              <a:gd name="connsiteX1" fmla="*/ 9698181 w 10178473"/>
              <a:gd name="connsiteY1" fmla="*/ 0 h 4253055"/>
              <a:gd name="connsiteX2" fmla="*/ 10178473 w 10178473"/>
              <a:gd name="connsiteY2" fmla="*/ 4253055 h 4253055"/>
              <a:gd name="connsiteX3" fmla="*/ 6040582 w 10178473"/>
              <a:gd name="connsiteY3" fmla="*/ 4114510 h 4253055"/>
              <a:gd name="connsiteX4" fmla="*/ 0 w 10178473"/>
              <a:gd name="connsiteY4" fmla="*/ 572655 h 4253055"/>
              <a:gd name="connsiteX0" fmla="*/ 0 w 4645891"/>
              <a:gd name="connsiteY0" fmla="*/ 572655 h 4253055"/>
              <a:gd name="connsiteX1" fmla="*/ 4165599 w 4645891"/>
              <a:gd name="connsiteY1" fmla="*/ 0 h 4253055"/>
              <a:gd name="connsiteX2" fmla="*/ 4645891 w 4645891"/>
              <a:gd name="connsiteY2" fmla="*/ 4253055 h 4253055"/>
              <a:gd name="connsiteX3" fmla="*/ 508000 w 4645891"/>
              <a:gd name="connsiteY3" fmla="*/ 4114510 h 4253055"/>
              <a:gd name="connsiteX4" fmla="*/ 0 w 4645891"/>
              <a:gd name="connsiteY4" fmla="*/ 572655 h 425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5891" h="4253055">
                <a:moveTo>
                  <a:pt x="0" y="572655"/>
                </a:moveTo>
                <a:lnTo>
                  <a:pt x="4165599" y="0"/>
                </a:lnTo>
                <a:lnTo>
                  <a:pt x="4645891" y="4253055"/>
                </a:lnTo>
                <a:lnTo>
                  <a:pt x="508000" y="4114510"/>
                </a:lnTo>
                <a:lnTo>
                  <a:pt x="0" y="572655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828479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37A1DC-E9F6-4771-B914-5BB7A72A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50E4533-3532-43A7-86D6-18006E42C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61F5B7-400B-4E85-99CC-9EF60651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429974-CD57-43EB-AE7A-B52ECFCE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FF50E48-7119-4DDB-81B8-32074607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6F816DB-7D02-49F5-85AB-E6BA42075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D6A5790-C829-4EE1-AD6F-01BA6DC9F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9600BA-5BD8-4307-99EE-D80F582E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C23D15-822C-46C4-8D40-87B314BD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A1FCFAB-A41B-4057-85E2-9DE066AC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76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CA7431-21BB-4C79-9C36-33872688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3DF6F9-DDA6-4CBF-99BA-5A4E6549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C3D6F73-6CCA-442D-8B43-D5025378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EE6112-7151-49A5-B799-CCB8DD629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7D6978-094A-408B-8C4A-CD8E52ED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917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2760DB-51AC-4704-BE8A-526623F7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2DB436E-A489-45ED-9C76-75486327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B7CA72-7539-4D17-B2B1-F8D07FD7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9238F8-7715-4AD9-B9E7-B692EE5B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C024DC-423A-4169-94E8-8D7794A5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44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BB7664-8B0E-4E4D-AC09-B82BDA4D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524B03-0F7A-4670-A634-18AB0A141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AFFD17F-8565-4CF3-B17D-868344480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5E76164-8D9B-4B74-BC01-73FADB41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051D213-6FB8-4093-9090-D96B5F25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E127C5F-702D-4BD9-912D-BA6BAEA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18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E0689E-4118-4BA3-8472-E4D1ACC2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C6A38F-A9A0-481D-89BD-BC1076213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35CD21E-F100-4E92-8AF1-55A52CC2A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216368B-883D-49E5-AFE2-E53016D82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0789A56-B14D-42FA-919E-8AB94A828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DE0DE55-BF36-469E-894A-3AE8F0F3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FC45B7B-7B37-45E8-B032-FCDAA3E4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E6E9A09-0CDD-4808-8C86-6C03849E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40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04ABF-4D3A-42BA-923E-5BC13B58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DD6B723-40B5-4E71-9C34-A0A5C3C5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B837806-AD95-4221-A63A-13928278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4F2C429-35D3-4278-9B02-D76B4DEE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397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3BBFF43-4E55-48AE-A7E0-1CE591EB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571F636-922D-44DC-8723-818C7AC3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5115A12-5237-40C8-A363-D9E87F63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539126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A5993-C7ED-40BD-AF6D-FC2659035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8BDC7B-6A55-488E-9394-9BC81C80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855AB70-4B16-4C99-8735-F0881388E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18A9AD7-73F7-44B5-81C7-CD4E13D2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45546BF-1853-4D1D-B6FE-3CBA1799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F05954F-A376-4EB8-8BB7-B4A0DC10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262099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51933F-7430-4475-826C-B64CFEE9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831F1E0-44E4-4115-90B0-1D057E13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E3C3CAB-5CD5-4D5E-9D36-29344D664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1C28F73-C0DD-4414-BABC-C7A03397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1648CFB-58B8-40D0-9908-EA8307BD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C38A96E-D396-4F8C-8690-5BBE8803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56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4F580C-0DF5-4EFE-9C98-116FD315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30A29D-3215-4D3C-89D7-1AD3A4A7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5E4C641-AED7-463D-94E0-CE8B5267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DAB1-998B-412C-BCB3-CDBE0DBF2F5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0E316D-0CC7-46E9-93A8-4C9227FE3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47484C5-4B5D-42ED-BDB1-71E24ABFB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D5B3-8C48-4017-9D51-CED89DE45F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222C58A-35CB-45BF-B983-9D244B3332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1AFD3C6-F4C1-4A48-AC20-A148EC9DDA6F}"/>
              </a:ext>
            </a:extLst>
          </p:cNvPr>
          <p:cNvSpPr/>
          <p:nvPr/>
        </p:nvSpPr>
        <p:spPr>
          <a:xfrm>
            <a:off x="267855" y="237836"/>
            <a:ext cx="11665527" cy="6382327"/>
          </a:xfrm>
          <a:prstGeom prst="rect">
            <a:avLst/>
          </a:prstGeom>
          <a:noFill/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4FE2073-9418-4C36-870A-0B432BD9A071}"/>
              </a:ext>
            </a:extLst>
          </p:cNvPr>
          <p:cNvSpPr/>
          <p:nvPr/>
        </p:nvSpPr>
        <p:spPr>
          <a:xfrm>
            <a:off x="420255" y="390236"/>
            <a:ext cx="11365345" cy="6102639"/>
          </a:xfrm>
          <a:prstGeom prst="rect">
            <a:avLst/>
          </a:prstGeom>
          <a:solidFill>
            <a:schemeClr val="bg1">
              <a:alpha val="79000"/>
            </a:schemeClr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66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/>
              <a:t>Мониторинг освоения воспитанниками образовательной программы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2021-2022 </a:t>
            </a:r>
            <a:r>
              <a:rPr lang="ru-RU" sz="4000" dirty="0" smtClean="0"/>
              <a:t>учебный год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подготовительная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9040" y="3602038"/>
            <a:ext cx="5648960" cy="1655762"/>
          </a:xfrm>
        </p:spPr>
        <p:txBody>
          <a:bodyPr/>
          <a:lstStyle/>
          <a:p>
            <a:r>
              <a:rPr lang="ru-RU" dirty="0" smtClean="0"/>
              <a:t>                Выполнила педагог</a:t>
            </a:r>
          </a:p>
          <a:p>
            <a:r>
              <a:rPr lang="ru-RU" dirty="0" smtClean="0"/>
              <a:t>                            Подготовительной группы</a:t>
            </a:r>
          </a:p>
          <a:p>
            <a:r>
              <a:rPr lang="ru-RU" dirty="0" smtClean="0"/>
              <a:t>Зотеева И.В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52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9286" y="1762682"/>
            <a:ext cx="2876179" cy="45253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Сентябрь, 2021 год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13878798"/>
              </p:ext>
            </p:extLst>
          </p:nvPr>
        </p:nvGraphicFramePr>
        <p:xfrm>
          <a:off x="633737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798323" y="1684861"/>
            <a:ext cx="2086583" cy="5303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Май, 2022 год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992834666"/>
              </p:ext>
            </p:extLst>
          </p:nvPr>
        </p:nvGraphicFramePr>
        <p:xfrm>
          <a:off x="6250021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182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66" y="414286"/>
            <a:ext cx="10515600" cy="103893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4584" y="1645892"/>
            <a:ext cx="2783763" cy="55782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Сентябрь, 2021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177562213"/>
              </p:ext>
            </p:extLst>
          </p:nvPr>
        </p:nvGraphicFramePr>
        <p:xfrm>
          <a:off x="761966" y="239638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921217" y="1506946"/>
            <a:ext cx="2135221" cy="559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Май, 2022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658281970"/>
              </p:ext>
            </p:extLst>
          </p:nvPr>
        </p:nvGraphicFramePr>
        <p:xfrm>
          <a:off x="6260613" y="216270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690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243" y="535020"/>
            <a:ext cx="10515600" cy="9124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90376" y="1749054"/>
            <a:ext cx="2817812" cy="50117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Сентябрь, 2021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271468870"/>
              </p:ext>
            </p:extLst>
          </p:nvPr>
        </p:nvGraphicFramePr>
        <p:xfrm>
          <a:off x="842308" y="2341529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487038" y="1690688"/>
            <a:ext cx="2164404" cy="55954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Май, 2022 год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2241550153"/>
              </p:ext>
            </p:extLst>
          </p:nvPr>
        </p:nvGraphicFramePr>
        <p:xfrm>
          <a:off x="6207760" y="2327166"/>
          <a:ext cx="5303703" cy="375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913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688" y="355598"/>
            <a:ext cx="9614137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0181" y="1747254"/>
            <a:ext cx="2808084" cy="55954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Сентябрь, 2021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4820591"/>
              </p:ext>
            </p:extLst>
          </p:nvPr>
        </p:nvGraphicFramePr>
        <p:xfrm>
          <a:off x="745140" y="2356447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8293" y="1803081"/>
            <a:ext cx="2086583" cy="6256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Май, 2022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757613281"/>
              </p:ext>
            </p:extLst>
          </p:nvPr>
        </p:nvGraphicFramePr>
        <p:xfrm>
          <a:off x="6211111" y="2519007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748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6775" y="398834"/>
            <a:ext cx="9672503" cy="135251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 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5173" y="1918311"/>
            <a:ext cx="2963727" cy="51090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Сентябрь, 2021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491456"/>
              </p:ext>
            </p:extLst>
          </p:nvPr>
        </p:nvGraphicFramePr>
        <p:xfrm>
          <a:off x="518303" y="2573169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989975" y="1918312"/>
            <a:ext cx="2096311" cy="51090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Май, 2022 год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1062268022"/>
              </p:ext>
            </p:extLst>
          </p:nvPr>
        </p:nvGraphicFramePr>
        <p:xfrm>
          <a:off x="6295850" y="2596178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55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se.com-96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powerpointbase.com-963</Template>
  <TotalTime>126</TotalTime>
  <Words>147</Words>
  <Application>Microsoft Office PowerPoint</Application>
  <PresentationFormat>Произвольный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powerpointbase.com-963</vt:lpstr>
      <vt:lpstr>Мониторинг освоения воспитанниками образовательной программы 2021-2022 учебный год подготовительная группа</vt:lpstr>
      <vt:lpstr>Физическое развитие</vt:lpstr>
      <vt:lpstr>Речевое развитие</vt:lpstr>
      <vt:lpstr>Познавательное развитие</vt:lpstr>
      <vt:lpstr>Социально-коммуникативное развитие</vt:lpstr>
      <vt:lpstr>Художественно-эстетическое развитие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развитие</dc:title>
  <dc:creator>Lenovo</dc:creator>
  <cp:lastModifiedBy>ирина</cp:lastModifiedBy>
  <cp:revision>17</cp:revision>
  <dcterms:created xsi:type="dcterms:W3CDTF">2022-05-13T12:30:48Z</dcterms:created>
  <dcterms:modified xsi:type="dcterms:W3CDTF">2022-05-16T05:06:26Z</dcterms:modified>
</cp:coreProperties>
</file>